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67" r:id="rId5"/>
    <p:sldId id="258" r:id="rId6"/>
    <p:sldId id="266" r:id="rId7"/>
    <p:sldId id="259" r:id="rId8"/>
    <p:sldId id="268" r:id="rId9"/>
    <p:sldId id="260" r:id="rId10"/>
    <p:sldId id="269" r:id="rId11"/>
    <p:sldId id="261" r:id="rId12"/>
    <p:sldId id="270" r:id="rId13"/>
    <p:sldId id="26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9CEF29-23EE-47C3-9AE3-9F33C99FC924}"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EE79-FE58-4FAF-8C36-26E694F497F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9CEF29-23EE-47C3-9AE3-9F33C99FC924}"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EE79-FE58-4FAF-8C36-26E694F497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9CEF29-23EE-47C3-9AE3-9F33C99FC924}"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EE79-FE58-4FAF-8C36-26E694F497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9CEF29-23EE-47C3-9AE3-9F33C99FC924}"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EE79-FE58-4FAF-8C36-26E694F497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9CEF29-23EE-47C3-9AE3-9F33C99FC924}"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EE79-FE58-4FAF-8C36-26E694F497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9CEF29-23EE-47C3-9AE3-9F33C99FC924}"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EE79-FE58-4FAF-8C36-26E694F497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9CEF29-23EE-47C3-9AE3-9F33C99FC924}" type="datetimeFigureOut">
              <a:rPr lang="en-US" smtClean="0"/>
              <a:t>5/20/2026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97EE79-FE58-4FAF-8C36-26E694F497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9CEF29-23EE-47C3-9AE3-9F33C99FC924}" type="datetimeFigureOut">
              <a:rPr lang="en-US" smtClean="0"/>
              <a:t>5/20/2026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97EE79-FE58-4FAF-8C36-26E694F497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9CEF29-23EE-47C3-9AE3-9F33C99FC924}" type="datetimeFigureOut">
              <a:rPr lang="en-US" smtClean="0"/>
              <a:t>5/20/2026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97EE79-FE58-4FAF-8C36-26E694F497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9CEF29-23EE-47C3-9AE3-9F33C99FC924}"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EE79-FE58-4FAF-8C36-26E694F497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9CEF29-23EE-47C3-9AE3-9F33C99FC924}"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EE79-FE58-4FAF-8C36-26E694F497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9CEF29-23EE-47C3-9AE3-9F33C99FC924}" type="datetimeFigureOut">
              <a:rPr lang="en-US" smtClean="0"/>
              <a:t>5/20/2026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97EE79-FE58-4FAF-8C36-26E694F497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prijava.aa.m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mk-MK" b="1" dirty="0" smtClean="0"/>
              <a:t>Упатство за креирање профил и аплицирање на оглас за вработување</a:t>
            </a:r>
            <a:r>
              <a:rPr lang="en-US" dirty="0" smtClean="0"/>
              <a:t/>
            </a:r>
            <a:br>
              <a:rPr lang="en-US" dirty="0" smtClean="0"/>
            </a:br>
            <a:endParaRPr lang="en-US" dirty="0"/>
          </a:p>
        </p:txBody>
      </p:sp>
      <p:sp>
        <p:nvSpPr>
          <p:cNvPr id="3" name="Subtitle 2"/>
          <p:cNvSpPr>
            <a:spLocks noGrp="1"/>
          </p:cNvSpPr>
          <p:nvPr>
            <p:ph type="subTitle" idx="1"/>
          </p:nvPr>
        </p:nvSpPr>
        <p:spPr>
          <a:xfrm>
            <a:off x="714348" y="3786190"/>
            <a:ext cx="7786742" cy="2019074"/>
          </a:xfrm>
        </p:spPr>
        <p:txBody>
          <a:bodyPr>
            <a:normAutofit fontScale="25000" lnSpcReduction="20000"/>
          </a:bodyPr>
          <a:lstStyle/>
          <a:p>
            <a:r>
              <a:rPr lang="mk-MK" sz="6400" dirty="0" smtClean="0">
                <a:solidFill>
                  <a:schemeClr val="tx1"/>
                </a:solidFill>
              </a:rPr>
              <a:t>Пред </a:t>
            </a:r>
            <a:r>
              <a:rPr lang="mk-MK" sz="6400" dirty="0">
                <a:solidFill>
                  <a:schemeClr val="tx1"/>
                </a:solidFill>
              </a:rPr>
              <a:t>да започнете со креирање на вашиот профил Ве советуваме да користите интернет пребарувач </a:t>
            </a:r>
            <a:r>
              <a:rPr lang="en-US" sz="6400" b="1" dirty="0">
                <a:solidFill>
                  <a:srgbClr val="FF0000"/>
                </a:solidFill>
              </a:rPr>
              <a:t>Google Chrome </a:t>
            </a:r>
            <a:r>
              <a:rPr lang="mk-MK" sz="6400" dirty="0">
                <a:solidFill>
                  <a:schemeClr val="tx1"/>
                </a:solidFill>
              </a:rPr>
              <a:t>од причина што апликацијата за регистрација има најдобри перформанси на овој пребарувач</a:t>
            </a:r>
            <a:r>
              <a:rPr lang="mk-MK" sz="6400" dirty="0" smtClean="0">
                <a:solidFill>
                  <a:schemeClr val="tx1"/>
                </a:solidFill>
              </a:rPr>
              <a:t>.</a:t>
            </a:r>
            <a:endParaRPr lang="en-US" sz="6400" dirty="0" smtClean="0">
              <a:solidFill>
                <a:schemeClr val="tx1"/>
              </a:solidFill>
            </a:endParaRPr>
          </a:p>
          <a:p>
            <a:endParaRPr lang="mk-MK" sz="6400" dirty="0" smtClean="0">
              <a:solidFill>
                <a:schemeClr val="tx1"/>
              </a:solidFill>
            </a:endParaRPr>
          </a:p>
          <a:p>
            <a:r>
              <a:rPr lang="mk-MK" sz="6400" dirty="0" smtClean="0">
                <a:solidFill>
                  <a:schemeClr val="tx1"/>
                </a:solidFill>
              </a:rPr>
              <a:t> </a:t>
            </a:r>
            <a:r>
              <a:rPr lang="mk-MK" sz="6400" dirty="0">
                <a:solidFill>
                  <a:schemeClr val="tx1"/>
                </a:solidFill>
              </a:rPr>
              <a:t>Секако, можете да ги користите и останатите интернет пребарувачи.</a:t>
            </a:r>
            <a:endParaRPr lang="en-US" sz="6400" dirty="0">
              <a:solidFill>
                <a:schemeClr val="tx1"/>
              </a:solidFill>
            </a:endParaRPr>
          </a:p>
          <a:p>
            <a:r>
              <a:rPr lang="mk-MK" sz="6400" dirty="0">
                <a:solidFill>
                  <a:schemeClr val="tx1"/>
                </a:solidFill>
              </a:rPr>
              <a:t>За да аплицирате на оглас, потребно е да се регистрирате на следниот линк: </a:t>
            </a:r>
            <a:r>
              <a:rPr lang="mk-MK" sz="6400" u="sng" dirty="0">
                <a:solidFill>
                  <a:schemeClr val="tx1"/>
                </a:solidFill>
              </a:rPr>
              <a:t> </a:t>
            </a:r>
            <a:r>
              <a:rPr lang="en-US" sz="6400" u="sng" dirty="0">
                <a:solidFill>
                  <a:schemeClr val="tx1"/>
                </a:solidFill>
                <a:hlinkClick r:id="rId2"/>
              </a:rPr>
              <a:t>www.prijava.aa.mk</a:t>
            </a:r>
            <a:endParaRPr lang="en-US" sz="6400" dirty="0">
              <a:solidFill>
                <a:schemeClr val="tx1"/>
              </a:solidFill>
            </a:endParaRPr>
          </a:p>
          <a:p>
            <a:r>
              <a:rPr lang="en-GB" sz="4000" dirty="0"/>
              <a:t/>
            </a:r>
            <a:br>
              <a:rPr lang="en-GB" sz="4000" dirty="0"/>
            </a:br>
            <a:endParaRPr lang="en-US" sz="4000" dirty="0"/>
          </a:p>
          <a:p>
            <a:r>
              <a:rPr lang="mk-MK" dirty="0"/>
              <a:t> </a:t>
            </a:r>
            <a:endParaRPr lang="en-US" dirty="0"/>
          </a:p>
          <a:p>
            <a:r>
              <a:rPr lang="mk-MK" b="1" dirty="0"/>
              <a:t> </a:t>
            </a:r>
            <a:endParaRPr lang="en-US" dirty="0"/>
          </a:p>
          <a:p>
            <a:r>
              <a:rPr lang="mk-MK" b="1" dirty="0"/>
              <a:t> </a:t>
            </a:r>
            <a:endParaRPr lang="en-US" dirty="0"/>
          </a:p>
          <a:p>
            <a:r>
              <a:rPr lang="mk-MK" b="1" dirty="0"/>
              <a:t/>
            </a:r>
            <a:br>
              <a:rPr lang="mk-MK" b="1" dirty="0"/>
            </a:br>
            <a:endParaRPr lang="en-US" dirty="0"/>
          </a:p>
          <a:p>
            <a:r>
              <a:rPr lang="en-GB" dirty="0"/>
              <a:t/>
            </a:r>
            <a:br>
              <a:rPr lang="en-GB" dirty="0"/>
            </a:br>
            <a:endParaRPr lang="en-US" dirty="0"/>
          </a:p>
          <a:p>
            <a:r>
              <a:rPr lang="en-GB" dirty="0"/>
              <a:t/>
            </a:r>
            <a:br>
              <a:rPr lang="en-GB" dirty="0"/>
            </a:br>
            <a:r>
              <a:rPr lang="mk-MK" b="1" dirty="0" smtClean="0"/>
              <a:t>.</a:t>
            </a:r>
            <a:endParaRPr lang="en-US" dirty="0"/>
          </a:p>
          <a:p>
            <a:endParaRPr lang="en-US" dirty="0"/>
          </a:p>
        </p:txBody>
      </p:sp>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2"/>
            <a:ext cx="9051927" cy="6160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1446625"/>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755576" y="908720"/>
            <a:ext cx="7572428" cy="5632311"/>
          </a:xfrm>
          <a:prstGeom prst="rect">
            <a:avLst/>
          </a:prstGeom>
        </p:spPr>
        <p:txBody>
          <a:bodyPr wrap="square">
            <a:spAutoFit/>
          </a:bodyPr>
          <a:lstStyle/>
          <a:p>
            <a:r>
              <a:rPr lang="mk-MK" sz="2000" b="1" dirty="0" smtClean="0">
                <a:latin typeface="Arial" panose="020B0604020202020204" pitchFamily="34" charset="0"/>
                <a:cs typeface="Arial" panose="020B0604020202020204" pitchFamily="34" charset="0"/>
              </a:rPr>
              <a:t>Чекор 5 – ДРУГИ ПОДАТОЦИ</a:t>
            </a:r>
            <a:endParaRPr lang="en-US" sz="2000" b="1"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pPr algn="just"/>
            <a:r>
              <a:rPr lang="mk-MK" dirty="0" smtClean="0">
                <a:latin typeface="Arial" panose="020B0604020202020204" pitchFamily="34" charset="0"/>
                <a:cs typeface="Arial" panose="020B0604020202020204" pitchFamily="34" charset="0"/>
              </a:rPr>
              <a:t>	</a:t>
            </a:r>
            <a:r>
              <a:rPr lang="mk-MK" sz="1600" dirty="0" smtClean="0">
                <a:latin typeface="Arial" panose="020B0604020202020204" pitchFamily="34" charset="0"/>
                <a:cs typeface="Arial" panose="020B0604020202020204" pitchFamily="34" charset="0"/>
              </a:rPr>
              <a:t>Во овој дел прикачете ги сите други форми на стручно образование, дипломи или сертификати, </a:t>
            </a:r>
            <a:r>
              <a:rPr lang="ru-RU" sz="1600" dirty="0" smtClean="0">
                <a:latin typeface="Arial" panose="020B0604020202020204" pitchFamily="34" charset="0"/>
                <a:cs typeface="Arial" panose="020B0604020202020204" pitchFamily="34" charset="0"/>
              </a:rPr>
              <a:t>позитивна </a:t>
            </a:r>
            <a:r>
              <a:rPr lang="ru-RU" sz="1600" dirty="0">
                <a:latin typeface="Arial" panose="020B0604020202020204" pitchFamily="34" charset="0"/>
                <a:cs typeface="Arial" panose="020B0604020202020204" pitchFamily="34" charset="0"/>
              </a:rPr>
              <a:t>препорака од претходно работно место за кое е </a:t>
            </a:r>
            <a:r>
              <a:rPr lang="ru-RU" sz="1600" dirty="0" smtClean="0">
                <a:latin typeface="Arial" panose="020B0604020202020204" pitchFamily="34" charset="0"/>
                <a:cs typeface="Arial" panose="020B0604020202020204" pitchFamily="34" charset="0"/>
              </a:rPr>
              <a:t>евидентирано работно искуство </a:t>
            </a:r>
            <a:r>
              <a:rPr lang="ru-RU" sz="1600" dirty="0">
                <a:latin typeface="Arial" panose="020B0604020202020204" pitchFamily="34" charset="0"/>
                <a:cs typeface="Arial" panose="020B0604020202020204" pitchFamily="34" charset="0"/>
              </a:rPr>
              <a:t>од најмалку 1 година</a:t>
            </a:r>
            <a:r>
              <a:rPr lang="mk-MK" sz="1600" dirty="0" smtClean="0">
                <a:latin typeface="Arial" panose="020B0604020202020204" pitchFamily="34" charset="0"/>
                <a:cs typeface="Arial" panose="020B0604020202020204" pitchFamily="34" charset="0"/>
              </a:rPr>
              <a:t>, </a:t>
            </a:r>
            <a:r>
              <a:rPr lang="ru-RU" sz="1600" dirty="0">
                <a:latin typeface="Arial" panose="020B0604020202020204" pitchFamily="34" charset="0"/>
                <a:cs typeface="Arial" panose="020B0604020202020204" pitchFamily="34" charset="0"/>
              </a:rPr>
              <a:t>потврда за реализиран волонтерски стаж во институциите на јавниот сектор </a:t>
            </a:r>
            <a:r>
              <a:rPr lang="ru-RU" sz="1600" dirty="0" smtClean="0">
                <a:latin typeface="Arial" panose="020B0604020202020204" pitchFamily="34" charset="0"/>
                <a:cs typeface="Arial" panose="020B0604020202020204" pitchFamily="34" charset="0"/>
              </a:rPr>
              <a:t>од </a:t>
            </a:r>
            <a:r>
              <a:rPr lang="mk-MK" sz="1600" dirty="0" smtClean="0">
                <a:latin typeface="Arial" panose="020B0604020202020204" pitchFamily="34" charset="0"/>
                <a:cs typeface="Arial" panose="020B0604020202020204" pitchFamily="34" charset="0"/>
              </a:rPr>
              <a:t>најмалку </a:t>
            </a:r>
            <a:r>
              <a:rPr lang="mk-MK" sz="1600" dirty="0">
                <a:latin typeface="Arial" panose="020B0604020202020204" pitchFamily="34" charset="0"/>
                <a:cs typeface="Arial" panose="020B0604020202020204" pitchFamily="34" charset="0"/>
              </a:rPr>
              <a:t>6 месеци</a:t>
            </a:r>
            <a:r>
              <a:rPr lang="mk-MK" sz="1600" dirty="0" smtClean="0">
                <a:latin typeface="Arial" panose="020B0604020202020204" pitchFamily="34" charset="0"/>
                <a:cs typeface="Arial" panose="020B0604020202020204" pitchFamily="34" charset="0"/>
              </a:rPr>
              <a:t>, изјави или други документи</a:t>
            </a:r>
            <a:r>
              <a:rPr lang="en-US" sz="1600" dirty="0" smtClean="0">
                <a:latin typeface="Arial" panose="020B0604020202020204" pitchFamily="34" charset="0"/>
                <a:cs typeface="Arial" panose="020B0604020202020204" pitchFamily="34" charset="0"/>
              </a:rPr>
              <a:t> </a:t>
            </a:r>
            <a:r>
              <a:rPr lang="mk-MK" sz="1600" dirty="0" smtClean="0">
                <a:latin typeface="Arial" panose="020B0604020202020204" pitchFamily="34" charset="0"/>
                <a:cs typeface="Arial" panose="020B0604020202020204" pitchFamily="34" charset="0"/>
              </a:rPr>
              <a:t>кои ги поседувате и кои се од интерес за работното место.</a:t>
            </a:r>
          </a:p>
          <a:p>
            <a:pPr lvl="0" algn="just"/>
            <a:r>
              <a:rPr lang="mk-MK" sz="1600" dirty="0" smtClean="0">
                <a:latin typeface="Arial" panose="020B0604020202020204" pitchFamily="34" charset="0"/>
                <a:cs typeface="Arial" panose="020B0604020202020204" pitchFamily="34" charset="0"/>
              </a:rPr>
              <a:t>	Исто така, </a:t>
            </a:r>
            <a:r>
              <a:rPr lang="mk-MK" sz="1600" b="1" dirty="0" smtClean="0">
                <a:latin typeface="Arial" panose="020B0604020202020204" pitchFamily="34" charset="0"/>
                <a:cs typeface="Arial" panose="020B0604020202020204" pitchFamily="34" charset="0"/>
              </a:rPr>
              <a:t>кандидатите во овој дел може да прикачат и </a:t>
            </a:r>
            <a:r>
              <a:rPr lang="mk-MK" sz="1600" b="1" dirty="0">
                <a:latin typeface="Arial" panose="020B0604020202020204" pitchFamily="34" charset="0"/>
                <a:cs typeface="Arial" panose="020B0604020202020204" pitchFamily="34" charset="0"/>
              </a:rPr>
              <a:t>потврда за положен стручен испит или лиценца или уверение од соодветната стручна област, доколку истите се посебен услов за работното место и се назначени во јавниот оглас</a:t>
            </a:r>
            <a:r>
              <a:rPr lang="mk-MK" sz="1600" b="1" dirty="0" smtClean="0">
                <a:latin typeface="Arial" panose="020B0604020202020204" pitchFamily="34" charset="0"/>
                <a:cs typeface="Arial" panose="020B0604020202020204" pitchFamily="34" charset="0"/>
              </a:rPr>
              <a:t>.</a:t>
            </a:r>
          </a:p>
          <a:p>
            <a:pPr lvl="0" algn="just"/>
            <a:r>
              <a:rPr lang="mk-MK" sz="1600" dirty="0" smtClean="0"/>
              <a:t>	Во овој дел потребно е </a:t>
            </a:r>
            <a:r>
              <a:rPr lang="mk-MK" sz="1600" b="1" dirty="0" smtClean="0"/>
              <a:t>задолжително да се прикачи и потврда за положен испит за административно управување доколку се работи за објавени работни места од Категорија Б.</a:t>
            </a:r>
            <a:endParaRPr lang="en-GB" sz="1600" b="1" dirty="0"/>
          </a:p>
          <a:p>
            <a:pPr algn="just"/>
            <a:r>
              <a:rPr lang="mk-MK" sz="1600" b="1" dirty="0" smtClean="0">
                <a:latin typeface="Arial" panose="020B0604020202020204" pitchFamily="34" charset="0"/>
                <a:cs typeface="Arial" panose="020B0604020202020204" pitchFamily="34" charset="0"/>
              </a:rPr>
              <a:t>	По успешно креираниот профил кандидатот добива идентификациски код кој што треба да го чува до крајот на огласот на кој aплицирал, бидејќи истиот ќе го користи во сите фази од постапката за селекција.</a:t>
            </a:r>
            <a:endParaRPr lang="en-US" sz="1600" dirty="0" smtClean="0">
              <a:latin typeface="Arial" panose="020B0604020202020204" pitchFamily="34" charset="0"/>
              <a:cs typeface="Arial" panose="020B0604020202020204" pitchFamily="34" charset="0"/>
            </a:endParaRPr>
          </a:p>
          <a:p>
            <a:pPr algn="just"/>
            <a:r>
              <a:rPr lang="en-GB" sz="1600" dirty="0" smtClean="0">
                <a:latin typeface="Arial" panose="020B0604020202020204" pitchFamily="34" charset="0"/>
                <a:cs typeface="Arial" panose="020B0604020202020204" pitchFamily="34" charset="0"/>
              </a:rPr>
              <a:t> </a:t>
            </a:r>
            <a:endParaRPr lang="en-US" sz="1600" dirty="0" smtClean="0">
              <a:latin typeface="Arial" panose="020B0604020202020204" pitchFamily="34" charset="0"/>
              <a:cs typeface="Arial" panose="020B0604020202020204" pitchFamily="34" charset="0"/>
            </a:endParaRPr>
          </a:p>
          <a:p>
            <a:pPr algn="just"/>
            <a:r>
              <a:rPr lang="mk-MK" sz="1600" b="1" dirty="0" smtClean="0">
                <a:latin typeface="Arial" panose="020B0604020202020204" pitchFamily="34" charset="0"/>
                <a:cs typeface="Arial" panose="020B0604020202020204" pitchFamily="34" charset="0"/>
              </a:rPr>
              <a:t>	Воедно, кандидатот истиот идентификациски код, ќе го користи и во останатите огласи каде што ќе аплицира</a:t>
            </a:r>
            <a:r>
              <a:rPr lang="en-US" sz="1600" b="1" dirty="0" smtClean="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p:txBody>
      </p:sp>
    </p:spTree>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492"/>
            <a:ext cx="9144000" cy="69783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5574242"/>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28662" y="285728"/>
            <a:ext cx="8001056" cy="6309420"/>
          </a:xfrm>
          <a:prstGeom prst="rect">
            <a:avLst/>
          </a:prstGeom>
          <a:ln>
            <a:noFill/>
          </a:ln>
        </p:spPr>
        <p:txBody>
          <a:bodyPr wrap="square">
            <a:spAutoFit/>
          </a:bodyPr>
          <a:lstStyle/>
          <a:p>
            <a:pPr algn="just"/>
            <a:r>
              <a:rPr lang="mk-MK" sz="2000" b="1" dirty="0" smtClean="0">
                <a:latin typeface="Arial" panose="020B0604020202020204" pitchFamily="34" charset="0"/>
                <a:cs typeface="Arial" panose="020B0604020202020204" pitchFamily="34" charset="0"/>
              </a:rPr>
              <a:t>Чекор 6</a:t>
            </a:r>
            <a:endParaRPr lang="en-US" sz="2000" dirty="0" smtClean="0">
              <a:latin typeface="Arial" panose="020B0604020202020204" pitchFamily="34" charset="0"/>
              <a:cs typeface="Arial" panose="020B0604020202020204" pitchFamily="34" charset="0"/>
            </a:endParaRPr>
          </a:p>
          <a:p>
            <a:pPr algn="just"/>
            <a:r>
              <a:rPr lang="en-GB" dirty="0" smtClean="0">
                <a:latin typeface="Arial" panose="020B0604020202020204" pitchFamily="34" charset="0"/>
                <a:cs typeface="Arial" panose="020B0604020202020204" pitchFamily="34" charset="0"/>
              </a:rPr>
              <a:t> </a:t>
            </a:r>
            <a:endParaRPr lang="mk-MK" dirty="0" smtClean="0">
              <a:latin typeface="Arial" panose="020B0604020202020204" pitchFamily="34" charset="0"/>
              <a:cs typeface="Arial" panose="020B0604020202020204" pitchFamily="34" charset="0"/>
            </a:endParaRPr>
          </a:p>
          <a:p>
            <a:pPr algn="just"/>
            <a:endParaRPr lang="en-US" dirty="0" smtClean="0">
              <a:latin typeface="Arial" panose="020B0604020202020204" pitchFamily="34" charset="0"/>
              <a:cs typeface="Arial" panose="020B0604020202020204" pitchFamily="34" charset="0"/>
            </a:endParaRPr>
          </a:p>
          <a:p>
            <a:pPr algn="just"/>
            <a:r>
              <a:rPr lang="mk-MK" dirty="0" smtClean="0">
                <a:latin typeface="Arial" panose="020B0604020202020204" pitchFamily="34" charset="0"/>
                <a:cs typeface="Arial" panose="020B0604020202020204" pitchFamily="34" charset="0"/>
              </a:rPr>
              <a:t>	Откако ќе го пополните вашиот профил со потребните информации и документи, кликнете на </a:t>
            </a:r>
            <a:r>
              <a:rPr lang="mk-MK" b="1" dirty="0" smtClean="0">
                <a:latin typeface="Arial" panose="020B0604020202020204" pitchFamily="34" charset="0"/>
                <a:cs typeface="Arial" panose="020B0604020202020204" pitchFamily="34" charset="0"/>
              </a:rPr>
              <a:t>Активни огласи</a:t>
            </a:r>
            <a:r>
              <a:rPr lang="mk-MK" dirty="0" smtClean="0">
                <a:latin typeface="Arial" panose="020B0604020202020204" pitchFamily="34" charset="0"/>
                <a:cs typeface="Arial" panose="020B0604020202020204" pitchFamily="34" charset="0"/>
              </a:rPr>
              <a:t>, одберете некој од активните огласи, </a:t>
            </a:r>
            <a:r>
              <a:rPr lang="mk-MK" b="1" dirty="0" smtClean="0">
                <a:latin typeface="Arial" panose="020B0604020202020204" pitchFamily="34" charset="0"/>
                <a:cs typeface="Arial" panose="020B0604020202020204" pitchFamily="34" charset="0"/>
              </a:rPr>
              <a:t>изберете работно место </a:t>
            </a:r>
            <a:r>
              <a:rPr lang="mk-MK" dirty="0" smtClean="0">
                <a:latin typeface="Arial" panose="020B0604020202020204" pitchFamily="34" charset="0"/>
                <a:cs typeface="Arial" panose="020B0604020202020204" pitchFamily="34" charset="0"/>
              </a:rPr>
              <a:t>на кое што ги исполнувате условите и кликнете на копчето </a:t>
            </a:r>
            <a:r>
              <a:rPr lang="mk-MK" b="1" dirty="0" smtClean="0">
                <a:solidFill>
                  <a:srgbClr val="FF0000"/>
                </a:solidFill>
                <a:latin typeface="Arial" panose="020B0604020202020204" pitchFamily="34" charset="0"/>
                <a:cs typeface="Arial" panose="020B0604020202020204" pitchFamily="34" charset="0"/>
              </a:rPr>
              <a:t>АПЛИЦИРАЈ</a:t>
            </a:r>
            <a:r>
              <a:rPr lang="mk-MK" dirty="0" smtClean="0">
                <a:solidFill>
                  <a:srgbClr val="FF0000"/>
                </a:solidFill>
                <a:latin typeface="Arial" panose="020B0604020202020204" pitchFamily="34" charset="0"/>
                <a:cs typeface="Arial" panose="020B0604020202020204" pitchFamily="34" charset="0"/>
              </a:rPr>
              <a:t>.</a:t>
            </a:r>
            <a:endParaRPr lang="en-US" dirty="0" smtClean="0">
              <a:solidFill>
                <a:srgbClr val="FF0000"/>
              </a:solidFill>
              <a:latin typeface="Arial" panose="020B0604020202020204" pitchFamily="34" charset="0"/>
              <a:cs typeface="Arial" panose="020B0604020202020204" pitchFamily="34" charset="0"/>
            </a:endParaRPr>
          </a:p>
          <a:p>
            <a:pPr algn="just"/>
            <a:endParaRPr lang="en-US" dirty="0" smtClean="0">
              <a:latin typeface="Arial" panose="020B0604020202020204" pitchFamily="34" charset="0"/>
              <a:cs typeface="Arial" panose="020B0604020202020204" pitchFamily="34" charset="0"/>
            </a:endParaRPr>
          </a:p>
          <a:p>
            <a:pPr algn="just"/>
            <a:r>
              <a:rPr lang="mk-MK" b="1" dirty="0" smtClean="0">
                <a:solidFill>
                  <a:srgbClr val="FF0000"/>
                </a:solidFill>
                <a:latin typeface="Arial" panose="020B0604020202020204" pitchFamily="34" charset="0"/>
                <a:cs typeface="Arial" panose="020B0604020202020204" pitchFamily="34" charset="0"/>
              </a:rPr>
              <a:t>ВАЖНО:</a:t>
            </a:r>
            <a:r>
              <a:rPr lang="mk-MK" dirty="0" smtClean="0">
                <a:latin typeface="Arial" panose="020B0604020202020204" pitchFamily="34" charset="0"/>
                <a:cs typeface="Arial" panose="020B0604020202020204" pitchFamily="34" charset="0"/>
              </a:rPr>
              <a:t> </a:t>
            </a:r>
            <a:r>
              <a:rPr lang="mk-MK" b="1" i="1" u="sng" dirty="0" smtClean="0">
                <a:latin typeface="Arial" panose="020B0604020202020204" pitchFamily="34" charset="0"/>
                <a:cs typeface="Arial" panose="020B0604020202020204" pitchFamily="34" charset="0"/>
              </a:rPr>
              <a:t>Во случај кога еднаш веќе сте аплицирале со потребните документи на еден оглас, а после тоа во вашиот профил сте додале нови документи, односно сте извршиле измена во истиот и сакате истите да ги искористите за огласот за кој сте аплицирале, ВО РОКОТ ЗА ПРИЈАВУВАЊЕ </a:t>
            </a:r>
            <a:r>
              <a:rPr lang="mk-MK" b="1" dirty="0" smtClean="0">
                <a:latin typeface="Arial" panose="020B0604020202020204" pitchFamily="34" charset="0"/>
                <a:cs typeface="Arial" panose="020B0604020202020204" pitchFamily="34" charset="0"/>
              </a:rPr>
              <a:t>вие ќе треба</a:t>
            </a:r>
            <a:r>
              <a:rPr lang="mk-MK" dirty="0" smtClean="0">
                <a:latin typeface="Arial" panose="020B0604020202020204" pitchFamily="34" charset="0"/>
                <a:cs typeface="Arial" panose="020B0604020202020204" pitchFamily="34" charset="0"/>
              </a:rPr>
              <a:t> да кликнете на копчето </a:t>
            </a:r>
            <a:r>
              <a:rPr lang="mk-MK" i="1" u="sng" dirty="0" smtClean="0">
                <a:solidFill>
                  <a:srgbClr val="FF0000"/>
                </a:solidFill>
                <a:latin typeface="Arial" panose="020B0604020202020204" pitchFamily="34" charset="0"/>
                <a:cs typeface="Arial" panose="020B0604020202020204" pitchFamily="34" charset="0"/>
              </a:rPr>
              <a:t>„</a:t>
            </a:r>
            <a:r>
              <a:rPr lang="mk-MK" b="1" u="sng" dirty="0" smtClean="0">
                <a:solidFill>
                  <a:srgbClr val="FF0000"/>
                </a:solidFill>
                <a:latin typeface="Arial" panose="020B0604020202020204" pitchFamily="34" charset="0"/>
                <a:cs typeface="Arial" panose="020B0604020202020204" pitchFamily="34" charset="0"/>
              </a:rPr>
              <a:t>Поништи апликација</a:t>
            </a:r>
            <a:r>
              <a:rPr lang="mk-MK" dirty="0" smtClean="0">
                <a:solidFill>
                  <a:srgbClr val="FF0000"/>
                </a:solidFill>
                <a:latin typeface="Arial" panose="020B0604020202020204" pitchFamily="34" charset="0"/>
                <a:cs typeface="Arial" panose="020B0604020202020204" pitchFamily="34" charset="0"/>
              </a:rPr>
              <a:t>“ </a:t>
            </a:r>
            <a:r>
              <a:rPr lang="mk-MK" b="1" dirty="0" smtClean="0">
                <a:latin typeface="Arial" panose="020B0604020202020204" pitchFamily="34" charset="0"/>
                <a:cs typeface="Arial" panose="020B0604020202020204" pitchFamily="34" charset="0"/>
              </a:rPr>
              <a:t>и повторно да аплицирате на истото работно место, односно на истиот оглас со изменет и дополнет профил</a:t>
            </a:r>
            <a:r>
              <a:rPr lang="mk-MK" dirty="0" smtClean="0">
                <a:latin typeface="Arial" panose="020B0604020202020204" pitchFamily="34" charset="0"/>
                <a:cs typeface="Arial" panose="020B0604020202020204" pitchFamily="34" charset="0"/>
              </a:rPr>
              <a:t> за да бидат земени во предвид сите документи кои </a:t>
            </a:r>
            <a:r>
              <a:rPr lang="mk-MK" b="1" i="1" u="sng" dirty="0" smtClean="0">
                <a:latin typeface="Arial" panose="020B0604020202020204" pitchFamily="34" charset="0"/>
                <a:cs typeface="Arial" panose="020B0604020202020204" pitchFamily="34" charset="0"/>
              </a:rPr>
              <a:t>дополнително</a:t>
            </a:r>
            <a:r>
              <a:rPr lang="mk-MK" dirty="0" smtClean="0">
                <a:latin typeface="Arial" panose="020B0604020202020204" pitchFamily="34" charset="0"/>
                <a:cs typeface="Arial" panose="020B0604020202020204" pitchFamily="34" charset="0"/>
              </a:rPr>
              <a:t> сте ги прикачиле.</a:t>
            </a:r>
          </a:p>
          <a:p>
            <a:pPr algn="just"/>
            <a:endParaRPr lang="mk-MK" dirty="0">
              <a:latin typeface="Arial" panose="020B0604020202020204" pitchFamily="34" charset="0"/>
              <a:cs typeface="Arial" panose="020B0604020202020204" pitchFamily="34" charset="0"/>
            </a:endParaRPr>
          </a:p>
          <a:p>
            <a:pPr algn="just"/>
            <a:endParaRPr lang="en-US" dirty="0" smtClean="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r>
              <a:rPr lang="mk-MK" sz="2400" b="1" dirty="0" smtClean="0">
                <a:latin typeface="Arial" panose="020B0604020202020204" pitchFamily="34" charset="0"/>
                <a:cs typeface="Arial" panose="020B0604020202020204" pitchFamily="34" charset="0"/>
              </a:rPr>
              <a:t>Среќно!</a:t>
            </a:r>
            <a:endParaRPr lang="en-US" sz="2400" b="1" dirty="0" smtClean="0">
              <a:latin typeface="Arial" panose="020B0604020202020204" pitchFamily="34" charset="0"/>
              <a:cs typeface="Arial" panose="020B0604020202020204" pitchFamily="34" charset="0"/>
            </a:endParaRPr>
          </a:p>
          <a:p>
            <a:pPr algn="just"/>
            <a:r>
              <a:rPr lang="en-GB"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857224" y="1000108"/>
            <a:ext cx="7786742" cy="4893647"/>
          </a:xfrm>
          <a:prstGeom prst="rect">
            <a:avLst/>
          </a:prstGeom>
        </p:spPr>
        <p:txBody>
          <a:bodyPr wrap="square">
            <a:spAutoFit/>
          </a:bodyPr>
          <a:lstStyle/>
          <a:p>
            <a:pPr algn="just"/>
            <a:r>
              <a:rPr lang="mk-MK" sz="2400" dirty="0" smtClean="0">
                <a:solidFill>
                  <a:schemeClr val="tx1"/>
                </a:solidFill>
                <a:latin typeface="Arial" panose="020B0604020202020204" pitchFamily="34" charset="0"/>
                <a:cs typeface="Arial" panose="020B0604020202020204" pitchFamily="34" charset="0"/>
              </a:rPr>
              <a:t>Почитувани, </a:t>
            </a:r>
            <a:endParaRPr lang="en-US" sz="2400" dirty="0" smtClean="0">
              <a:solidFill>
                <a:schemeClr val="tx1"/>
              </a:solidFill>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a:p>
            <a:pPr algn="just"/>
            <a:r>
              <a:rPr lang="mk-MK" dirty="0" smtClean="0">
                <a:solidFill>
                  <a:schemeClr val="tx1"/>
                </a:solidFill>
                <a:latin typeface="Arial" panose="020B0604020202020204" pitchFamily="34" charset="0"/>
                <a:cs typeface="Arial" panose="020B0604020202020204" pitchFamily="34" charset="0"/>
              </a:rPr>
              <a:t>	за да може уредно да аплицирате на огласите потребно е да го пополните вашиот профил со соодветните информации и документи во делот </a:t>
            </a:r>
            <a:r>
              <a:rPr lang="mk-MK" b="1" dirty="0" smtClean="0">
                <a:solidFill>
                  <a:srgbClr val="FF0000"/>
                </a:solidFill>
                <a:latin typeface="Arial" panose="020B0604020202020204" pitchFamily="34" charset="0"/>
                <a:cs typeface="Arial" panose="020B0604020202020204" pitchFamily="34" charset="0"/>
              </a:rPr>
              <a:t>Мој профил </a:t>
            </a:r>
            <a:r>
              <a:rPr lang="mk-MK" dirty="0" smtClean="0">
                <a:solidFill>
                  <a:schemeClr val="tx1"/>
                </a:solidFill>
                <a:latin typeface="Arial" panose="020B0604020202020204" pitchFamily="34" charset="0"/>
                <a:cs typeface="Arial" panose="020B0604020202020204" pitchFamily="34" charset="0"/>
              </a:rPr>
              <a:t>(лични податоци, образование, работни искуства, работни компетенции и други податоци кои се во интерес на работното место за кое аплицирате).</a:t>
            </a:r>
          </a:p>
          <a:p>
            <a:pPr algn="just"/>
            <a:endParaRPr lang="mk-MK" dirty="0">
              <a:latin typeface="Arial" panose="020B0604020202020204" pitchFamily="34" charset="0"/>
              <a:cs typeface="Arial" panose="020B0604020202020204" pitchFamily="34" charset="0"/>
            </a:endParaRPr>
          </a:p>
          <a:p>
            <a:pPr algn="just"/>
            <a:r>
              <a:rPr lang="mk-MK" dirty="0">
                <a:latin typeface="Arial" panose="020B0604020202020204" pitchFamily="34" charset="0"/>
                <a:cs typeface="Arial" panose="020B0604020202020204" pitchFamily="34" charset="0"/>
              </a:rPr>
              <a:t>	</a:t>
            </a:r>
            <a:r>
              <a:rPr lang="mk-MK" dirty="0" smtClean="0">
                <a:solidFill>
                  <a:schemeClr val="tx1"/>
                </a:solidFill>
                <a:latin typeface="Arial" panose="020B0604020202020204" pitchFamily="34" charset="0"/>
                <a:cs typeface="Arial" panose="020B0604020202020204" pitchFamily="34" charset="0"/>
              </a:rPr>
              <a:t>Важно е при пополнување на податоците во профилот </a:t>
            </a:r>
            <a:r>
              <a:rPr lang="mk-MK" b="1" i="1" u="sng" dirty="0" smtClean="0">
                <a:solidFill>
                  <a:schemeClr val="tx1"/>
                </a:solidFill>
                <a:latin typeface="Arial" panose="020B0604020202020204" pitchFamily="34" charset="0"/>
                <a:cs typeface="Arial" panose="020B0604020202020204" pitchFamily="34" charset="0"/>
              </a:rPr>
              <a:t>Задолжително да ги прикачите соодветните документи во </a:t>
            </a:r>
            <a:r>
              <a:rPr lang="mk-MK" b="1" i="1" u="sng" dirty="0" smtClean="0">
                <a:latin typeface="Arial" panose="020B0604020202020204" pitchFamily="34" charset="0"/>
                <a:cs typeface="Arial" panose="020B0604020202020204" pitchFamily="34" charset="0"/>
              </a:rPr>
              <a:t>електронска ф</a:t>
            </a:r>
            <a:r>
              <a:rPr lang="mk-MK" b="1" i="1" u="sng" dirty="0" smtClean="0">
                <a:solidFill>
                  <a:schemeClr val="tx1"/>
                </a:solidFill>
                <a:latin typeface="Arial" panose="020B0604020202020204" pitchFamily="34" charset="0"/>
                <a:cs typeface="Arial" panose="020B0604020202020204" pitchFamily="34" charset="0"/>
              </a:rPr>
              <a:t>орма </a:t>
            </a:r>
            <a:r>
              <a:rPr lang="mk-MK" dirty="0" smtClean="0">
                <a:solidFill>
                  <a:schemeClr val="tx1"/>
                </a:solidFill>
                <a:latin typeface="Arial" panose="020B0604020202020204" pitchFamily="34" charset="0"/>
                <a:cs typeface="Arial" panose="020B0604020202020204" pitchFamily="34" charset="0"/>
              </a:rPr>
              <a:t>(.</a:t>
            </a:r>
            <a:r>
              <a:rPr lang="en-US" dirty="0" smtClean="0">
                <a:solidFill>
                  <a:schemeClr val="tx1"/>
                </a:solidFill>
                <a:latin typeface="Arial" panose="020B0604020202020204" pitchFamily="34" charset="0"/>
                <a:cs typeface="Arial" panose="020B0604020202020204" pitchFamily="34" charset="0"/>
              </a:rPr>
              <a:t>PDF </a:t>
            </a:r>
            <a:r>
              <a:rPr lang="mk-MK" dirty="0" smtClean="0">
                <a:solidFill>
                  <a:schemeClr val="tx1"/>
                </a:solidFill>
                <a:latin typeface="Arial" panose="020B0604020202020204" pitchFamily="34" charset="0"/>
                <a:cs typeface="Arial" panose="020B0604020202020204" pitchFamily="34" charset="0"/>
              </a:rPr>
              <a:t>или .ЈР</a:t>
            </a:r>
            <a:r>
              <a:rPr lang="en-US" dirty="0" smtClean="0">
                <a:solidFill>
                  <a:schemeClr val="tx1"/>
                </a:solidFill>
                <a:latin typeface="Arial" panose="020B0604020202020204" pitchFamily="34" charset="0"/>
                <a:cs typeface="Arial" panose="020B0604020202020204" pitchFamily="34" charset="0"/>
              </a:rPr>
              <a:t>G</a:t>
            </a:r>
            <a:r>
              <a:rPr lang="mk-MK" dirty="0" smtClean="0">
                <a:solidFill>
                  <a:schemeClr val="tx1"/>
                </a:solidFill>
                <a:latin typeface="Arial" panose="020B0604020202020204" pitchFamily="34" charset="0"/>
                <a:cs typeface="Arial" panose="020B0604020202020204" pitchFamily="34" charset="0"/>
              </a:rPr>
              <a:t>) со кои потврдувате дека ги исполнувате условите што се бараат во огласот.</a:t>
            </a:r>
            <a:r>
              <a:rPr lang="en-US" dirty="0" smtClean="0">
                <a:solidFill>
                  <a:schemeClr val="tx1"/>
                </a:solidFill>
                <a:latin typeface="Arial" panose="020B0604020202020204" pitchFamily="34" charset="0"/>
                <a:cs typeface="Arial" panose="020B0604020202020204" pitchFamily="34" charset="0"/>
              </a:rPr>
              <a:t> </a:t>
            </a:r>
            <a:r>
              <a:rPr lang="en-US" b="1" dirty="0" smtClean="0">
                <a:latin typeface="Arial" panose="020B0604020202020204" pitchFamily="34" charset="0"/>
                <a:cs typeface="Arial" panose="020B0604020202020204" pitchFamily="34" charset="0"/>
              </a:rPr>
              <a:t> </a:t>
            </a:r>
            <a:r>
              <a:rPr lang="mk-MK" b="1" i="1" u="sng" dirty="0" smtClean="0">
                <a:latin typeface="Arial" panose="020B0604020202020204" pitchFamily="34" charset="0"/>
                <a:cs typeface="Arial" panose="020B0604020202020204" pitchFamily="34" charset="0"/>
              </a:rPr>
              <a:t>Секој документ треба да се прикачи во целост, односно електронската форма треба да ги содржи сите страни на документот. </a:t>
            </a:r>
            <a:endParaRPr lang="en-US" i="1" u="sng" dirty="0" smtClean="0">
              <a:latin typeface="Arial" panose="020B0604020202020204" pitchFamily="34" charset="0"/>
              <a:cs typeface="Arial" panose="020B0604020202020204" pitchFamily="34" charset="0"/>
            </a:endParaRPr>
          </a:p>
          <a:p>
            <a:pPr algn="just"/>
            <a:r>
              <a:rPr lang="en-GB" dirty="0" smtClean="0">
                <a:solidFill>
                  <a:schemeClr val="tx1"/>
                </a:solidFill>
                <a:latin typeface="Arial" panose="020B0604020202020204" pitchFamily="34" charset="0"/>
                <a:cs typeface="Arial" panose="020B0604020202020204" pitchFamily="34" charset="0"/>
              </a:rPr>
              <a:t/>
            </a:r>
            <a:br>
              <a:rPr lang="en-GB" dirty="0" smtClean="0">
                <a:solidFill>
                  <a:schemeClr val="tx1"/>
                </a:solidFill>
                <a:latin typeface="Arial" panose="020B0604020202020204" pitchFamily="34" charset="0"/>
                <a:cs typeface="Arial" panose="020B0604020202020204" pitchFamily="34" charset="0"/>
              </a:rPr>
            </a:br>
            <a:r>
              <a:rPr lang="mk-MK" dirty="0" smtClean="0">
                <a:solidFill>
                  <a:schemeClr val="tx1"/>
                </a:solidFill>
                <a:latin typeface="Arial" panose="020B0604020202020204" pitchFamily="34" charset="0"/>
                <a:cs typeface="Arial" panose="020B0604020202020204" pitchFamily="34" charset="0"/>
              </a:rPr>
              <a:t>	За да може полесно да го уредите вашиот профил  потребно е да ги следите следниве</a:t>
            </a:r>
            <a:r>
              <a:rPr lang="mk-MK" dirty="0">
                <a:latin typeface="Arial" panose="020B0604020202020204" pitchFamily="34" charset="0"/>
                <a:cs typeface="Arial" panose="020B0604020202020204" pitchFamily="34" charset="0"/>
              </a:rPr>
              <a:t> </a:t>
            </a:r>
            <a:r>
              <a:rPr lang="mk-MK" dirty="0" smtClean="0">
                <a:solidFill>
                  <a:schemeClr val="tx1"/>
                </a:solidFill>
                <a:latin typeface="Arial" panose="020B0604020202020204" pitchFamily="34" charset="0"/>
                <a:cs typeface="Arial" panose="020B0604020202020204" pitchFamily="34" charset="0"/>
              </a:rPr>
              <a:t>чекори:</a:t>
            </a:r>
            <a:endParaRPr lang="en-US" dirty="0">
              <a:solidFill>
                <a:schemeClr val="tx1"/>
              </a:solidFill>
              <a:latin typeface="Arial" panose="020B0604020202020204" pitchFamily="34" charset="0"/>
              <a:cs typeface="Arial" panose="020B0604020202020204" pitchFamily="34" charset="0"/>
            </a:endParaRPr>
          </a:p>
        </p:txBody>
      </p:sp>
    </p:spTree>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827584" y="836712"/>
            <a:ext cx="7500990" cy="5663089"/>
          </a:xfrm>
          <a:prstGeom prst="rect">
            <a:avLst/>
          </a:prstGeom>
        </p:spPr>
        <p:txBody>
          <a:bodyPr wrap="square">
            <a:spAutoFit/>
          </a:bodyPr>
          <a:lstStyle/>
          <a:p>
            <a:pPr algn="just"/>
            <a:r>
              <a:rPr lang="mk-MK" sz="2000" b="1" dirty="0" smtClean="0">
                <a:latin typeface="Arial" panose="020B0604020202020204" pitchFamily="34" charset="0"/>
                <a:cs typeface="Arial" panose="020B0604020202020204" pitchFamily="34" charset="0"/>
              </a:rPr>
              <a:t>Чекор 1 - ЛИЧНИ ПОДАТОЦИ</a:t>
            </a:r>
            <a:endParaRPr lang="en-US" sz="2000" b="1" dirty="0" smtClean="0">
              <a:latin typeface="Arial" panose="020B0604020202020204" pitchFamily="34" charset="0"/>
              <a:cs typeface="Arial" panose="020B0604020202020204" pitchFamily="34" charset="0"/>
            </a:endParaRPr>
          </a:p>
          <a:p>
            <a:pPr algn="just"/>
            <a:endParaRPr lang="en-US" dirty="0" smtClean="0">
              <a:latin typeface="Arial" panose="020B0604020202020204" pitchFamily="34" charset="0"/>
              <a:cs typeface="Arial" panose="020B0604020202020204" pitchFamily="34" charset="0"/>
            </a:endParaRPr>
          </a:p>
          <a:p>
            <a:pPr algn="just"/>
            <a:endParaRPr lang="en-US" dirty="0" smtClean="0">
              <a:latin typeface="Arial" panose="020B0604020202020204" pitchFamily="34" charset="0"/>
              <a:cs typeface="Arial" panose="020B0604020202020204" pitchFamily="34" charset="0"/>
            </a:endParaRPr>
          </a:p>
          <a:p>
            <a:pPr lvl="0" algn="just"/>
            <a:r>
              <a:rPr lang="mk-MK" dirty="0" smtClean="0">
                <a:latin typeface="Arial" panose="020B0604020202020204" pitchFamily="34" charset="0"/>
                <a:cs typeface="Arial" panose="020B0604020202020204" pitchFamily="34" charset="0"/>
              </a:rPr>
              <a:t>Во делот </a:t>
            </a:r>
            <a:r>
              <a:rPr lang="mk-MK" b="1" dirty="0" smtClean="0">
                <a:latin typeface="Arial" panose="020B0604020202020204" pitchFamily="34" charset="0"/>
                <a:cs typeface="Arial" panose="020B0604020202020204" pitchFamily="34" charset="0"/>
              </a:rPr>
              <a:t>Податоци за исполнување на општите услови    </a:t>
            </a:r>
            <a:r>
              <a:rPr lang="mk-MK" dirty="0" smtClean="0">
                <a:latin typeface="Arial" panose="020B0604020202020204" pitchFamily="34" charset="0"/>
                <a:cs typeface="Arial" panose="020B0604020202020204" pitchFamily="34" charset="0"/>
              </a:rPr>
              <a:t>задолжително треба да ги прикачите следните документи:</a:t>
            </a:r>
            <a:endParaRPr lang="en-US" dirty="0" smtClean="0">
              <a:latin typeface="Arial" panose="020B0604020202020204" pitchFamily="34" charset="0"/>
              <a:cs typeface="Arial" panose="020B0604020202020204" pitchFamily="34" charset="0"/>
            </a:endParaRPr>
          </a:p>
          <a:p>
            <a:pPr lvl="0" algn="just"/>
            <a:endParaRPr lang="en-US" dirty="0" smtClean="0">
              <a:latin typeface="Arial" panose="020B0604020202020204" pitchFamily="34" charset="0"/>
              <a:cs typeface="Arial" panose="020B0604020202020204" pitchFamily="34" charset="0"/>
            </a:endParaRPr>
          </a:p>
          <a:p>
            <a:pPr marL="285750" lvl="0" indent="-285750" algn="just">
              <a:buFontTx/>
              <a:buChar char="-"/>
            </a:pPr>
            <a:r>
              <a:rPr lang="mk-MK" dirty="0" smtClean="0">
                <a:latin typeface="Arial" panose="020B0604020202020204" pitchFamily="34" charset="0"/>
                <a:cs typeface="Arial" panose="020B0604020202020204" pitchFamily="34" charset="0"/>
              </a:rPr>
              <a:t>доказ за државјанство на Република Македонија – (уверение за државјанство)</a:t>
            </a:r>
            <a:endParaRPr lang="en-US" dirty="0">
              <a:latin typeface="Arial" panose="020B0604020202020204" pitchFamily="34" charset="0"/>
              <a:cs typeface="Arial" panose="020B0604020202020204" pitchFamily="34" charset="0"/>
            </a:endParaRPr>
          </a:p>
          <a:p>
            <a:pPr marL="285750" lvl="0" indent="-285750" algn="just">
              <a:buFontTx/>
              <a:buChar char="-"/>
            </a:pPr>
            <a:r>
              <a:rPr lang="mk-MK" dirty="0" smtClean="0">
                <a:latin typeface="Arial" panose="020B0604020202020204" pitchFamily="34" charset="0"/>
                <a:cs typeface="Arial" panose="020B0604020202020204" pitchFamily="34" charset="0"/>
              </a:rPr>
              <a:t>доказ    за     општа     здравствена     способност     за     работното     место  (кандидатот задожително треба да прикачи </a:t>
            </a:r>
            <a:r>
              <a:rPr lang="mk-MK" b="1" dirty="0" smtClean="0">
                <a:latin typeface="Arial" panose="020B0604020202020204" pitchFamily="34" charset="0"/>
                <a:cs typeface="Arial" panose="020B0604020202020204" pitchFamily="34" charset="0"/>
              </a:rPr>
              <a:t>ЛЕКАРСКО УВЕРЕНИЕ </a:t>
            </a:r>
            <a:r>
              <a:rPr lang="mk-MK" b="1" dirty="0">
                <a:latin typeface="Arial" panose="020B0604020202020204" pitchFamily="34" charset="0"/>
                <a:cs typeface="Arial" panose="020B0604020202020204" pitchFamily="34" charset="0"/>
              </a:rPr>
              <a:t>издадено од лекар специјалист на трудова </a:t>
            </a:r>
            <a:r>
              <a:rPr lang="mk-MK" b="1" dirty="0" smtClean="0">
                <a:latin typeface="Arial" panose="020B0604020202020204" pitchFamily="34" charset="0"/>
                <a:cs typeface="Arial" panose="020B0604020202020204" pitchFamily="34" charset="0"/>
              </a:rPr>
              <a:t>медицина</a:t>
            </a:r>
            <a:r>
              <a:rPr lang="en-US" dirty="0" smtClean="0">
                <a:latin typeface="Arial" panose="020B0604020202020204" pitchFamily="34" charset="0"/>
                <a:cs typeface="Arial" panose="020B0604020202020204" pitchFamily="34" charset="0"/>
              </a:rPr>
              <a:t> </a:t>
            </a:r>
            <a:r>
              <a:rPr lang="mk-MK" dirty="0" smtClean="0">
                <a:latin typeface="Arial" panose="020B0604020202020204" pitchFamily="34" charset="0"/>
                <a:cs typeface="Arial" panose="020B0604020202020204" pitchFamily="34" charset="0"/>
              </a:rPr>
              <a:t>со кое е утврдено дека кандидатот е работоспособен). </a:t>
            </a:r>
            <a:r>
              <a:rPr lang="mk-MK" b="1" i="1" u="sng" dirty="0" smtClean="0">
                <a:latin typeface="Arial" panose="020B0604020202020204" pitchFamily="34" charset="0"/>
                <a:cs typeface="Arial" panose="020B0604020202020204" pitchFamily="34" charset="0"/>
              </a:rPr>
              <a:t>Лекарското уверение не треба да биде постаро од една година.</a:t>
            </a:r>
            <a:r>
              <a:rPr lang="mk-MK" dirty="0" smtClean="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pPr algn="just"/>
            <a:endParaRPr lang="en-US" b="1" dirty="0">
              <a:latin typeface="Arial" panose="020B0604020202020204" pitchFamily="34" charset="0"/>
              <a:cs typeface="Arial" panose="020B0604020202020204" pitchFamily="34" charset="0"/>
            </a:endParaRPr>
          </a:p>
          <a:p>
            <a:pPr algn="just"/>
            <a:r>
              <a:rPr lang="mk-MK" b="1" dirty="0" smtClean="0">
                <a:latin typeface="Arial" panose="020B0604020202020204" pitchFamily="34" charset="0"/>
                <a:cs typeface="Arial" panose="020B0604020202020204" pitchFamily="34" charset="0"/>
              </a:rPr>
              <a:t>Доколку  исполнувате   некој   од   дополнителните   услови,   пожелно   е   да   прикачите   документ  (во делот објаснет во Чекор 5) со кој го потврдувате истото.</a:t>
            </a:r>
            <a:endParaRPr lang="en-US" dirty="0" smtClean="0">
              <a:latin typeface="Arial" panose="020B0604020202020204" pitchFamily="34" charset="0"/>
              <a:cs typeface="Arial" panose="020B0604020202020204" pitchFamily="34" charset="0"/>
            </a:endParaRPr>
          </a:p>
          <a:p>
            <a:pPr algn="just"/>
            <a:r>
              <a:rPr lang="en-GB" dirty="0" smtClean="0">
                <a:latin typeface="Arial" panose="020B0604020202020204" pitchFamily="34" charset="0"/>
                <a:cs typeface="Arial" panose="020B0604020202020204" pitchFamily="34" charset="0"/>
              </a:rPr>
              <a:t/>
            </a:r>
            <a:br>
              <a:rPr lang="en-GB" dirty="0" smtClean="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004" y="404664"/>
            <a:ext cx="9008996" cy="57214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617692"/>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683568" y="44624"/>
            <a:ext cx="7429552" cy="7140416"/>
          </a:xfrm>
          <a:prstGeom prst="rect">
            <a:avLst/>
          </a:prstGeom>
        </p:spPr>
        <p:txBody>
          <a:bodyPr wrap="square">
            <a:spAutoFit/>
          </a:bodyPr>
          <a:lstStyle/>
          <a:p>
            <a:pPr algn="just"/>
            <a:r>
              <a:rPr lang="mk-MK" sz="2000" b="1" dirty="0" smtClean="0">
                <a:latin typeface="Arial" panose="020B0604020202020204" pitchFamily="34" charset="0"/>
                <a:cs typeface="Arial" panose="020B0604020202020204" pitchFamily="34" charset="0"/>
              </a:rPr>
              <a:t>Чекор 2 - ОБРАЗОВАНИЕ</a:t>
            </a:r>
            <a:endParaRPr lang="en-US" sz="2000" dirty="0" smtClean="0">
              <a:latin typeface="Arial" panose="020B0604020202020204" pitchFamily="34" charset="0"/>
              <a:cs typeface="Arial" panose="020B0604020202020204" pitchFamily="34" charset="0"/>
            </a:endParaRPr>
          </a:p>
          <a:p>
            <a:pPr algn="just"/>
            <a:r>
              <a:rPr lang="en-GB" dirty="0" smtClean="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pPr algn="just"/>
            <a:r>
              <a:rPr lang="mk-MK" dirty="0" smtClean="0">
                <a:latin typeface="Arial" panose="020B0604020202020204" pitchFamily="34" charset="0"/>
                <a:cs typeface="Arial" panose="020B0604020202020204" pitchFamily="34" charset="0"/>
              </a:rPr>
              <a:t>	Во делот на образование кликнете на копчето </a:t>
            </a:r>
            <a:r>
              <a:rPr lang="mk-MK" b="1" dirty="0" smtClean="0">
                <a:solidFill>
                  <a:srgbClr val="FF0000"/>
                </a:solidFill>
                <a:latin typeface="Arial" panose="020B0604020202020204" pitchFamily="34" charset="0"/>
                <a:cs typeface="Arial" panose="020B0604020202020204" pitchFamily="34" charset="0"/>
              </a:rPr>
              <a:t>Додади</a:t>
            </a:r>
            <a:r>
              <a:rPr lang="mk-MK" b="1" dirty="0" smtClean="0">
                <a:latin typeface="Arial" panose="020B0604020202020204" pitchFamily="34" charset="0"/>
                <a:cs typeface="Arial" panose="020B0604020202020204" pitchFamily="34" charset="0"/>
              </a:rPr>
              <a:t> </a:t>
            </a:r>
            <a:r>
              <a:rPr lang="mk-MK" dirty="0" smtClean="0">
                <a:latin typeface="Arial" panose="020B0604020202020204" pitchFamily="34" charset="0"/>
                <a:cs typeface="Arial" panose="020B0604020202020204" pitchFamily="34" charset="0"/>
              </a:rPr>
              <a:t>и внесете ги сите потребни податоци околу вашето образование. Притоа, </a:t>
            </a:r>
            <a:r>
              <a:rPr lang="mk-MK" b="1" dirty="0" smtClean="0">
                <a:latin typeface="Arial" panose="020B0604020202020204" pitchFamily="34" charset="0"/>
                <a:cs typeface="Arial" panose="020B0604020202020204" pitchFamily="34" charset="0"/>
              </a:rPr>
              <a:t>задолжително </a:t>
            </a:r>
            <a:r>
              <a:rPr lang="mk-MK" b="1" i="1" u="sng" dirty="0" smtClean="0">
                <a:latin typeface="Arial" panose="020B0604020202020204" pitchFamily="34" charset="0"/>
                <a:cs typeface="Arial" panose="020B0604020202020204" pitchFamily="34" charset="0"/>
              </a:rPr>
              <a:t>да ги прикачите</a:t>
            </a:r>
            <a:r>
              <a:rPr lang="en-US" b="1" i="1" u="sng" dirty="0" smtClean="0">
                <a:latin typeface="Arial" panose="020B0604020202020204" pitchFamily="34" charset="0"/>
                <a:cs typeface="Arial" panose="020B0604020202020204" pitchFamily="34" charset="0"/>
              </a:rPr>
              <a:t> </a:t>
            </a:r>
            <a:r>
              <a:rPr lang="mk-MK" b="1" i="1" u="sng" dirty="0" smtClean="0">
                <a:latin typeface="Arial" panose="020B0604020202020204" pitchFamily="34" charset="0"/>
                <a:cs typeface="Arial" panose="020B0604020202020204" pitchFamily="34" charset="0"/>
              </a:rPr>
              <a:t>дипломите/уверенијата </a:t>
            </a:r>
            <a:r>
              <a:rPr lang="mk-MK" b="1" i="1" u="sng" dirty="0">
                <a:latin typeface="Arial" panose="020B0604020202020204" pitchFamily="34" charset="0"/>
                <a:cs typeface="Arial" panose="020B0604020202020204" pitchFamily="34" charset="0"/>
              </a:rPr>
              <a:t>од </a:t>
            </a:r>
            <a:r>
              <a:rPr lang="mk-MK" b="1" i="1" u="sng" dirty="0" smtClean="0">
                <a:latin typeface="Arial" panose="020B0604020202020204" pitchFamily="34" charset="0"/>
                <a:cs typeface="Arial" panose="020B0604020202020204" pitchFamily="34" charset="0"/>
              </a:rPr>
              <a:t>сите степени на високо образование (за работно место од категорија Б или В), односно дипломата и сите свидетелства од средно образование (за работно место од категорија Г)</a:t>
            </a:r>
            <a:r>
              <a:rPr lang="mk-MK" b="1" i="1" u="sng" dirty="0">
                <a:latin typeface="Arial" panose="020B0604020202020204" pitchFamily="34" charset="0"/>
                <a:cs typeface="Arial" panose="020B0604020202020204" pitchFamily="34" charset="0"/>
              </a:rPr>
              <a:t>.</a:t>
            </a:r>
            <a:r>
              <a:rPr lang="mk-MK" b="1" i="1" u="sng" dirty="0" smtClean="0">
                <a:latin typeface="Arial" panose="020B0604020202020204" pitchFamily="34" charset="0"/>
                <a:cs typeface="Arial" panose="020B0604020202020204" pitchFamily="34" charset="0"/>
              </a:rPr>
              <a:t> </a:t>
            </a:r>
          </a:p>
          <a:p>
            <a:pPr algn="just"/>
            <a:endParaRPr lang="mk-MK" b="1" i="1" u="sng" dirty="0">
              <a:latin typeface="Arial" panose="020B0604020202020204" pitchFamily="34" charset="0"/>
              <a:cs typeface="Arial" panose="020B0604020202020204" pitchFamily="34" charset="0"/>
            </a:endParaRPr>
          </a:p>
          <a:p>
            <a:pPr algn="just"/>
            <a:r>
              <a:rPr lang="mk-MK" b="1" i="1" u="sng" dirty="0" smtClean="0">
                <a:latin typeface="Arial" panose="020B0604020202020204" pitchFamily="34" charset="0"/>
                <a:cs typeface="Arial" panose="020B0604020202020204" pitchFamily="34" charset="0"/>
              </a:rPr>
              <a:t>Задолжително да го прикачите </a:t>
            </a:r>
            <a:r>
              <a:rPr lang="mk-MK" b="1" i="1" u="sng" dirty="0">
                <a:latin typeface="Arial" panose="020B0604020202020204" pitchFamily="34" charset="0"/>
                <a:cs typeface="Arial" panose="020B0604020202020204" pitchFamily="34" charset="0"/>
              </a:rPr>
              <a:t>и документот за нострификација и еквиваленција </a:t>
            </a:r>
            <a:r>
              <a:rPr lang="mk-MK" b="1" i="1" u="sng" dirty="0" smtClean="0">
                <a:latin typeface="Arial" panose="020B0604020202020204" pitchFamily="34" charset="0"/>
                <a:cs typeface="Arial" panose="020B0604020202020204" pitchFamily="34" charset="0"/>
              </a:rPr>
              <a:t>(за </a:t>
            </a:r>
            <a:r>
              <a:rPr lang="mk-MK" b="1" i="1" u="sng" dirty="0">
                <a:latin typeface="Arial" panose="020B0604020202020204" pitchFamily="34" charset="0"/>
                <a:cs typeface="Arial" panose="020B0604020202020204" pitchFamily="34" charset="0"/>
              </a:rPr>
              <a:t>оние кандидати кои своето образование го завршиле во </a:t>
            </a:r>
            <a:r>
              <a:rPr lang="mk-MK" b="1" i="1" u="sng" dirty="0" smtClean="0">
                <a:latin typeface="Arial" panose="020B0604020202020204" pitchFamily="34" charset="0"/>
                <a:cs typeface="Arial" panose="020B0604020202020204" pitchFamily="34" charset="0"/>
              </a:rPr>
              <a:t>странство). </a:t>
            </a:r>
          </a:p>
          <a:p>
            <a:pPr algn="just"/>
            <a:endParaRPr lang="mk-MK" dirty="0" smtClean="0">
              <a:latin typeface="Arial" panose="020B0604020202020204" pitchFamily="34" charset="0"/>
              <a:cs typeface="Arial" panose="020B0604020202020204" pitchFamily="34" charset="0"/>
            </a:endParaRPr>
          </a:p>
          <a:p>
            <a:pPr algn="just"/>
            <a:r>
              <a:rPr lang="mk-MK" b="1" dirty="0" smtClean="0">
                <a:solidFill>
                  <a:srgbClr val="FF0000"/>
                </a:solidFill>
                <a:latin typeface="Arial" panose="020B0604020202020204" pitchFamily="34" charset="0"/>
                <a:cs typeface="Arial" panose="020B0604020202020204" pitchFamily="34" charset="0"/>
              </a:rPr>
              <a:t>ВАЖНО</a:t>
            </a:r>
            <a:r>
              <a:rPr lang="en-US" b="1" dirty="0" smtClean="0">
                <a:solidFill>
                  <a:srgbClr val="FF0000"/>
                </a:solidFill>
                <a:latin typeface="Arial" panose="020B0604020202020204" pitchFamily="34" charset="0"/>
                <a:cs typeface="Arial" panose="020B0604020202020204" pitchFamily="34" charset="0"/>
              </a:rPr>
              <a:t>: </a:t>
            </a:r>
            <a:r>
              <a:rPr lang="mk-MK" b="1" dirty="0" smtClean="0">
                <a:latin typeface="Arial" panose="020B0604020202020204" pitchFamily="34" charset="0"/>
                <a:cs typeface="Arial" panose="020B0604020202020204" pitchFamily="34" charset="0"/>
              </a:rPr>
              <a:t>Доколку во овој дел сте прикачиле диплома од завршено образование на која не е наведен просечниот успех </a:t>
            </a:r>
            <a:r>
              <a:rPr lang="en-US" b="1" dirty="0" smtClean="0">
                <a:latin typeface="Arial" panose="020B0604020202020204" pitchFamily="34" charset="0"/>
                <a:cs typeface="Arial" panose="020B0604020202020204" pitchFamily="34" charset="0"/>
              </a:rPr>
              <a:t>(</a:t>
            </a:r>
            <a:r>
              <a:rPr lang="mk-MK" b="1" dirty="0" smtClean="0">
                <a:latin typeface="Arial" panose="020B0604020202020204" pitchFamily="34" charset="0"/>
                <a:cs typeface="Arial" panose="020B0604020202020204" pitchFamily="34" charset="0"/>
              </a:rPr>
              <a:t>просекот</a:t>
            </a:r>
            <a:r>
              <a:rPr lang="en-US" b="1" dirty="0" smtClean="0">
                <a:latin typeface="Arial" panose="020B0604020202020204" pitchFamily="34" charset="0"/>
                <a:cs typeface="Arial" panose="020B0604020202020204" pitchFamily="34" charset="0"/>
              </a:rPr>
              <a:t>) </a:t>
            </a:r>
            <a:r>
              <a:rPr lang="mk-MK" b="1" dirty="0" smtClean="0">
                <a:latin typeface="Arial" panose="020B0604020202020204" pitchFamily="34" charset="0"/>
                <a:cs typeface="Arial" panose="020B0604020202020204" pitchFamily="34" charset="0"/>
              </a:rPr>
              <a:t>потребно е да прикачите и дополнителен документ (уверение) кој го содржи истиот</a:t>
            </a:r>
            <a:r>
              <a:rPr lang="mk-MK" dirty="0" smtClean="0">
                <a:latin typeface="Arial" panose="020B0604020202020204" pitchFamily="34" charset="0"/>
                <a:cs typeface="Arial" panose="020B0604020202020204" pitchFamily="34" charset="0"/>
              </a:rPr>
              <a:t>. </a:t>
            </a:r>
            <a:r>
              <a:rPr lang="mk-MK" b="1" dirty="0" smtClean="0">
                <a:latin typeface="Arial" panose="020B0604020202020204" pitchFamily="34" charset="0"/>
                <a:cs typeface="Arial" panose="020B0604020202020204" pitchFamily="34" charset="0"/>
              </a:rPr>
              <a:t>Ова се однесува за бараните документи за високо образование и за бараните документи за средно образование</a:t>
            </a:r>
            <a:r>
              <a:rPr lang="mk-MK" dirty="0" smtClean="0">
                <a:latin typeface="Arial" panose="020B0604020202020204" pitchFamily="34" charset="0"/>
                <a:cs typeface="Arial" panose="020B0604020202020204" pitchFamily="34" charset="0"/>
              </a:rPr>
              <a:t>.</a:t>
            </a:r>
            <a:endParaRPr lang="en-US" dirty="0" smtClean="0">
              <a:latin typeface="Arial" panose="020B0604020202020204" pitchFamily="34" charset="0"/>
              <a:cs typeface="Arial" panose="020B0604020202020204" pitchFamily="34" charset="0"/>
            </a:endParaRPr>
          </a:p>
          <a:p>
            <a:pPr lvl="0" algn="just"/>
            <a:r>
              <a:rPr lang="mk-MK" sz="1600" dirty="0" smtClean="0">
                <a:latin typeface="Arial" panose="020B0604020202020204" pitchFamily="34" charset="0"/>
                <a:cs typeface="Arial" panose="020B0604020202020204" pitchFamily="34" charset="0"/>
              </a:rPr>
              <a:t>	За оние кандидати кои своето образование го завршиле на Универзитет во Република Македонија каде просечниот успех (просекот) не е со броеви, потребно е при аплицирање да прикачат </a:t>
            </a:r>
            <a:r>
              <a:rPr lang="mk-MK" sz="1600" b="1" dirty="0" smtClean="0">
                <a:latin typeface="Arial" panose="020B0604020202020204" pitchFamily="34" charset="0"/>
                <a:cs typeface="Arial" panose="020B0604020202020204" pitchFamily="34" charset="0"/>
              </a:rPr>
              <a:t>документ за</a:t>
            </a:r>
            <a:r>
              <a:rPr lang="mk-MK" sz="1600" dirty="0" smtClean="0">
                <a:latin typeface="Arial" panose="020B0604020202020204" pitchFamily="34" charset="0"/>
                <a:cs typeface="Arial" panose="020B0604020202020204" pitchFamily="34" charset="0"/>
              </a:rPr>
              <a:t> </a:t>
            </a:r>
            <a:r>
              <a:rPr lang="mk-MK" sz="1600" b="1" dirty="0" smtClean="0">
                <a:latin typeface="Arial" panose="020B0604020202020204" pitchFamily="34" charset="0"/>
                <a:cs typeface="Arial" panose="020B0604020202020204" pitchFamily="34" charset="0"/>
              </a:rPr>
              <a:t>еквиваленција издаден од соодветниот факултет, со кое што би се потврдил просечниот успех прифатен во Република Македонија.</a:t>
            </a:r>
            <a:endParaRPr lang="en-US" sz="1600" dirty="0" smtClean="0">
              <a:latin typeface="Arial" panose="020B0604020202020204" pitchFamily="34" charset="0"/>
              <a:cs typeface="Arial" panose="020B0604020202020204" pitchFamily="34" charset="0"/>
            </a:endParaRPr>
          </a:p>
          <a:p>
            <a:pPr algn="just"/>
            <a:endParaRPr lang="en-US" sz="1600" dirty="0">
              <a:latin typeface="Arial" panose="020B0604020202020204" pitchFamily="34" charset="0"/>
              <a:cs typeface="Arial" panose="020B0604020202020204" pitchFamily="34" charset="0"/>
            </a:endParaRPr>
          </a:p>
        </p:txBody>
      </p:sp>
    </p:spTree>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132" y="476672"/>
            <a:ext cx="8639122" cy="5976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2964507"/>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714348" y="857232"/>
            <a:ext cx="7358114" cy="4308872"/>
          </a:xfrm>
          <a:prstGeom prst="rect">
            <a:avLst/>
          </a:prstGeom>
        </p:spPr>
        <p:txBody>
          <a:bodyPr wrap="square">
            <a:spAutoFit/>
          </a:bodyPr>
          <a:lstStyle/>
          <a:p>
            <a:pPr algn="just"/>
            <a:endParaRPr lang="en-US" sz="2000" b="1" dirty="0" smtClean="0">
              <a:latin typeface="Arial" panose="020B0604020202020204" pitchFamily="34" charset="0"/>
              <a:cs typeface="Arial" panose="020B0604020202020204" pitchFamily="34" charset="0"/>
            </a:endParaRPr>
          </a:p>
          <a:p>
            <a:pPr algn="just"/>
            <a:r>
              <a:rPr lang="mk-MK" sz="2000" b="1" dirty="0" smtClean="0">
                <a:latin typeface="Arial" panose="020B0604020202020204" pitchFamily="34" charset="0"/>
                <a:cs typeface="Arial" panose="020B0604020202020204" pitchFamily="34" charset="0"/>
              </a:rPr>
              <a:t>Чекор 3 – РАБОТНИ ИСКУСТВА</a:t>
            </a:r>
            <a:endParaRPr lang="en-US" sz="2000" dirty="0" smtClean="0">
              <a:latin typeface="Arial" panose="020B0604020202020204" pitchFamily="34" charset="0"/>
              <a:cs typeface="Arial" panose="020B0604020202020204" pitchFamily="34" charset="0"/>
            </a:endParaRPr>
          </a:p>
          <a:p>
            <a:pPr algn="just"/>
            <a:r>
              <a:rPr lang="en-GB" dirty="0" smtClean="0">
                <a:latin typeface="Arial" panose="020B0604020202020204" pitchFamily="34" charset="0"/>
                <a:cs typeface="Arial" panose="020B0604020202020204" pitchFamily="34" charset="0"/>
              </a:rPr>
              <a:t> </a:t>
            </a:r>
          </a:p>
          <a:p>
            <a:pPr algn="just"/>
            <a:r>
              <a:rPr lang="en-GB" dirty="0" smtClean="0">
                <a:latin typeface="Arial" panose="020B0604020202020204" pitchFamily="34" charset="0"/>
                <a:cs typeface="Arial" panose="020B0604020202020204" pitchFamily="34" charset="0"/>
              </a:rPr>
              <a:t/>
            </a:r>
            <a:br>
              <a:rPr lang="en-GB" dirty="0" smtClean="0">
                <a:latin typeface="Arial" panose="020B0604020202020204" pitchFamily="34" charset="0"/>
                <a:cs typeface="Arial" panose="020B0604020202020204" pitchFamily="34" charset="0"/>
              </a:rPr>
            </a:br>
            <a:r>
              <a:rPr lang="mk-MK" dirty="0" smtClean="0">
                <a:latin typeface="Arial" panose="020B0604020202020204" pitchFamily="34" charset="0"/>
                <a:cs typeface="Arial" panose="020B0604020202020204" pitchFamily="34" charset="0"/>
              </a:rPr>
              <a:t>	Во делот работни искуства доколку имате работно искуство кликнете на копчето </a:t>
            </a:r>
            <a:r>
              <a:rPr lang="mk-MK" b="1" dirty="0" smtClean="0">
                <a:solidFill>
                  <a:srgbClr val="FF0000"/>
                </a:solidFill>
                <a:latin typeface="Arial" panose="020B0604020202020204" pitchFamily="34" charset="0"/>
                <a:cs typeface="Arial" panose="020B0604020202020204" pitchFamily="34" charset="0"/>
              </a:rPr>
              <a:t>Додади</a:t>
            </a:r>
            <a:r>
              <a:rPr lang="mk-MK" b="1" dirty="0" smtClean="0">
                <a:latin typeface="Arial" panose="020B0604020202020204" pitchFamily="34" charset="0"/>
                <a:cs typeface="Arial" panose="020B0604020202020204" pitchFamily="34" charset="0"/>
              </a:rPr>
              <a:t> </a:t>
            </a:r>
            <a:r>
              <a:rPr lang="mk-MK" dirty="0" smtClean="0">
                <a:latin typeface="Arial" panose="020B0604020202020204" pitchFamily="34" charset="0"/>
                <a:cs typeface="Arial" panose="020B0604020202020204" pitchFamily="34" charset="0"/>
              </a:rPr>
              <a:t>и внесете ги потребните податоци кои се бараат. Исто така потребно е да прикачите и </a:t>
            </a:r>
            <a:r>
              <a:rPr lang="mk-MK" b="1" dirty="0" smtClean="0">
                <a:latin typeface="Arial" panose="020B0604020202020204" pitchFamily="34" charset="0"/>
                <a:cs typeface="Arial" panose="020B0604020202020204" pitchFamily="34" charset="0"/>
              </a:rPr>
              <a:t>Историјат</a:t>
            </a:r>
            <a:r>
              <a:rPr lang="mk-MK" dirty="0" smtClean="0">
                <a:latin typeface="Arial" panose="020B0604020202020204" pitchFamily="34" charset="0"/>
                <a:cs typeface="Arial" panose="020B0604020202020204" pitchFamily="34" charset="0"/>
              </a:rPr>
              <a:t> на вработување издаден од агенција за вработување (ова не важи за лицата кои немаат работно искуство).</a:t>
            </a:r>
          </a:p>
          <a:p>
            <a:pPr algn="just"/>
            <a:endParaRPr lang="mk-MK" dirty="0" smtClean="0">
              <a:latin typeface="Arial" panose="020B0604020202020204" pitchFamily="34" charset="0"/>
              <a:cs typeface="Arial" panose="020B0604020202020204" pitchFamily="34" charset="0"/>
            </a:endParaRPr>
          </a:p>
          <a:p>
            <a:pPr algn="just"/>
            <a:r>
              <a:rPr lang="mk-MK" dirty="0" smtClean="0">
                <a:latin typeface="Arial" panose="020B0604020202020204" pitchFamily="34" charset="0"/>
                <a:cs typeface="Arial" panose="020B0604020202020204" pitchFamily="34" charset="0"/>
              </a:rPr>
              <a:t>	Дополнително, кон Историјатот </a:t>
            </a:r>
            <a:r>
              <a:rPr lang="mk-MK" dirty="0">
                <a:latin typeface="Arial" panose="020B0604020202020204" pitchFamily="34" charset="0"/>
                <a:cs typeface="Arial" panose="020B0604020202020204" pitchFamily="34" charset="0"/>
              </a:rPr>
              <a:t>на </a:t>
            </a:r>
            <a:r>
              <a:rPr lang="mk-MK" dirty="0" smtClean="0">
                <a:latin typeface="Arial" panose="020B0604020202020204" pitchFamily="34" charset="0"/>
                <a:cs typeface="Arial" panose="020B0604020202020204" pitchFamily="34" charset="0"/>
              </a:rPr>
              <a:t>вработување, кандидатите може да прикачат и Потврда за работно искуство, Решение за распоредување, Договор за вработување, со кои поблиску ќе ги објаснат работните позиции на кои биле распоредени на претходните работни места.</a:t>
            </a:r>
            <a:endParaRPr lang="en-US" dirty="0">
              <a:latin typeface="Arial" panose="020B0604020202020204" pitchFamily="34" charset="0"/>
              <a:cs typeface="Arial" panose="020B0604020202020204" pitchFamily="34" charset="0"/>
            </a:endParaRPr>
          </a:p>
        </p:txBody>
      </p:sp>
    </p:spTree>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3"/>
            <a:ext cx="9139237" cy="6762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9534242"/>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714348" y="857233"/>
            <a:ext cx="7358114" cy="4001095"/>
          </a:xfrm>
          <a:prstGeom prst="rect">
            <a:avLst/>
          </a:prstGeom>
        </p:spPr>
        <p:txBody>
          <a:bodyPr wrap="square">
            <a:spAutoFit/>
          </a:bodyPr>
          <a:lstStyle/>
          <a:p>
            <a:pPr algn="just"/>
            <a:r>
              <a:rPr lang="mk-MK" sz="2000" b="1" dirty="0" smtClean="0">
                <a:solidFill>
                  <a:srgbClr val="FF0000"/>
                </a:solidFill>
                <a:latin typeface="Arial" panose="020B0604020202020204" pitchFamily="34" charset="0"/>
                <a:cs typeface="Arial" panose="020B0604020202020204" pitchFamily="34" charset="0"/>
              </a:rPr>
              <a:t>Чекор 4 – РАБОТНИ КОМПЕТЕНЦИИ</a:t>
            </a:r>
            <a:endParaRPr lang="en-US" sz="2000" dirty="0" smtClean="0">
              <a:solidFill>
                <a:srgbClr val="FF0000"/>
              </a:solidFill>
              <a:latin typeface="Arial" panose="020B0604020202020204" pitchFamily="34" charset="0"/>
              <a:cs typeface="Arial" panose="020B0604020202020204" pitchFamily="34" charset="0"/>
            </a:endParaRPr>
          </a:p>
          <a:p>
            <a:pPr algn="just"/>
            <a:r>
              <a:rPr lang="en-GB" dirty="0" smtClean="0">
                <a:solidFill>
                  <a:srgbClr val="FF0000"/>
                </a:solidFill>
                <a:latin typeface="Arial" panose="020B0604020202020204" pitchFamily="34" charset="0"/>
                <a:cs typeface="Arial" panose="020B0604020202020204" pitchFamily="34" charset="0"/>
              </a:rPr>
              <a:t> </a:t>
            </a:r>
            <a:endParaRPr lang="en-US" dirty="0" smtClean="0">
              <a:solidFill>
                <a:srgbClr val="FF0000"/>
              </a:solidFill>
              <a:latin typeface="Arial" panose="020B0604020202020204" pitchFamily="34" charset="0"/>
              <a:cs typeface="Arial" panose="020B0604020202020204" pitchFamily="34" charset="0"/>
            </a:endParaRPr>
          </a:p>
          <a:p>
            <a:pPr algn="just"/>
            <a:r>
              <a:rPr lang="en-GB" dirty="0" smtClean="0">
                <a:latin typeface="Arial" panose="020B0604020202020204" pitchFamily="34" charset="0"/>
                <a:cs typeface="Arial" panose="020B0604020202020204" pitchFamily="34" charset="0"/>
              </a:rPr>
              <a:t/>
            </a:r>
            <a:br>
              <a:rPr lang="en-GB" dirty="0" smtClean="0">
                <a:latin typeface="Arial" panose="020B0604020202020204" pitchFamily="34" charset="0"/>
                <a:cs typeface="Arial" panose="020B0604020202020204" pitchFamily="34" charset="0"/>
              </a:rPr>
            </a:br>
            <a:r>
              <a:rPr lang="mk-MK" dirty="0" smtClean="0">
                <a:latin typeface="Arial" panose="020B0604020202020204" pitchFamily="34" charset="0"/>
                <a:cs typeface="Arial" panose="020B0604020202020204" pitchFamily="34" charset="0"/>
              </a:rPr>
              <a:t>	Во овој дел треба да ги внесете потребните податоци во однос на знаења, вештини и способности кои ги поседувате, а се однесуваат на компјутерските програми за канцелариско работење.</a:t>
            </a:r>
          </a:p>
          <a:p>
            <a:pPr algn="just"/>
            <a:endParaRPr lang="mk-MK" b="1" dirty="0" smtClean="0">
              <a:latin typeface="Arial" panose="020B0604020202020204" pitchFamily="34" charset="0"/>
              <a:cs typeface="Arial" panose="020B0604020202020204" pitchFamily="34" charset="0"/>
            </a:endParaRPr>
          </a:p>
          <a:p>
            <a:pPr algn="just"/>
            <a:r>
              <a:rPr lang="mk-MK" dirty="0" smtClean="0">
                <a:latin typeface="Arial" panose="020B0604020202020204" pitchFamily="34" charset="0"/>
                <a:cs typeface="Arial" panose="020B0604020202020204" pitchFamily="34" charset="0"/>
              </a:rPr>
              <a:t>	Работни компетенции поврзани со познавање на компјутерски програми кандидатот ќе ги докаже со </a:t>
            </a:r>
            <a:r>
              <a:rPr lang="mk-MK" b="1" dirty="0" smtClean="0">
                <a:latin typeface="Arial" panose="020B0604020202020204" pitchFamily="34" charset="0"/>
                <a:cs typeface="Arial" panose="020B0604020202020204" pitchFamily="34" charset="0"/>
              </a:rPr>
              <a:t>задолжително </a:t>
            </a:r>
            <a:r>
              <a:rPr lang="mk-MK" dirty="0" smtClean="0">
                <a:latin typeface="Arial" panose="020B0604020202020204" pitchFamily="34" charset="0"/>
                <a:cs typeface="Arial" panose="020B0604020202020204" pitchFamily="34" charset="0"/>
              </a:rPr>
              <a:t>прикачување на потребните сертификати за работа со компјутерски програми за канцелариско работење.</a:t>
            </a:r>
          </a:p>
          <a:p>
            <a:pPr algn="just"/>
            <a:endParaRPr lang="mk-MK" dirty="0">
              <a:solidFill>
                <a:srgbClr val="FF0000"/>
              </a:solidFill>
              <a:latin typeface="Arial" panose="020B0604020202020204" pitchFamily="34" charset="0"/>
              <a:cs typeface="Arial" panose="020B0604020202020204" pitchFamily="34" charset="0"/>
            </a:endParaRPr>
          </a:p>
          <a:p>
            <a:pPr algn="just"/>
            <a:endParaRPr lang="mk-MK" dirty="0" smtClean="0">
              <a:solidFill>
                <a:srgbClr val="FF0000"/>
              </a:solidFill>
              <a:latin typeface="Arial" panose="020B0604020202020204" pitchFamily="34" charset="0"/>
              <a:cs typeface="Arial" panose="020B0604020202020204" pitchFamily="34" charset="0"/>
            </a:endParaRPr>
          </a:p>
        </p:txBody>
      </p:sp>
    </p:spTree>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312</TotalTime>
  <Words>192</Words>
  <Application>Microsoft Office PowerPoint</Application>
  <PresentationFormat>On-screen Show (4:3)</PresentationFormat>
  <Paragraphs>66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Упатство за креирање профил и аплицирање на оглас за вработување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Упатство за креирање профил и аплицирање на оглас за вработување</dc:title>
  <dc:creator>i.mladenova</dc:creator>
  <cp:lastModifiedBy>Katerina Maneva Markovska</cp:lastModifiedBy>
  <cp:revision>39</cp:revision>
  <dcterms:created xsi:type="dcterms:W3CDTF">2017-11-29T07:57:14Z</dcterms:created>
  <dcterms:modified xsi:type="dcterms:W3CDTF">2026-05-20T11:07:04Z</dcterms:modified>
</cp:coreProperties>
</file>